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73" r:id="rId8"/>
    <p:sldId id="262" r:id="rId9"/>
    <p:sldId id="263" r:id="rId10"/>
    <p:sldId id="264" r:id="rId11"/>
    <p:sldId id="265" r:id="rId12"/>
    <p:sldId id="269" r:id="rId13"/>
    <p:sldId id="268" r:id="rId14"/>
    <p:sldId id="270" r:id="rId15"/>
    <p:sldId id="271" r:id="rId16"/>
    <p:sldId id="267" r:id="rId17"/>
  </p:sldIdLst>
  <p:sldSz cx="18288000" cy="10287000"/>
  <p:notesSz cx="6858000" cy="9144000"/>
  <p:embeddedFontLst>
    <p:embeddedFont>
      <p:font typeface="Gmarket Sans Bold" panose="020B0600000101010101" charset="-127"/>
      <p:bold r:id="rId18"/>
    </p:embeddedFont>
    <p:embeddedFont>
      <p:font typeface="Gmarket Sans Light" panose="020B0600000101010101" charset="-127"/>
      <p:regular r:id="rId19"/>
    </p:embeddedFont>
    <p:embeddedFont>
      <p:font typeface="Gmarket Sans Medium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673100"/>
            <a:ext cx="16891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-24130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960000">
            <a:off x="14363700" y="4635500"/>
            <a:ext cx="4940300" cy="900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575800"/>
            <a:ext cx="168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1200" y="5511800"/>
            <a:ext cx="130683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spc="-700">
                <a:solidFill>
                  <a:srgbClr val="FFFFFF"/>
                </a:solidFill>
                <a:latin typeface="Gmarket Sans Bold"/>
              </a:rPr>
              <a:t>KakaoPage </a:t>
            </a:r>
            <a:r>
              <a:rPr lang="ko-KR" sz="7500" b="0" i="0" u="none" strike="noStrike" spc="-700">
                <a:solidFill>
                  <a:srgbClr val="FFFFFF"/>
                </a:solidFill>
                <a:ea typeface="Gmarket Sans Bold"/>
              </a:rPr>
              <a:t>부분</a:t>
            </a:r>
            <a:r>
              <a:rPr lang="en-US" sz="7500" b="0" i="0" u="none" strike="noStrike" spc="-7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500" b="0" i="0" u="none" strike="noStrike" spc="-700">
                <a:solidFill>
                  <a:srgbClr val="FFFFFF"/>
                </a:solidFill>
                <a:ea typeface="Gmarket Sans Bold"/>
              </a:rPr>
              <a:t>클로닝</a:t>
            </a:r>
            <a:r>
              <a:rPr lang="en-US" sz="7500" b="0" i="0" u="none" strike="noStrike" spc="-7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500" b="0" i="0" u="none" strike="noStrike" spc="-700">
                <a:solidFill>
                  <a:srgbClr val="FFFFFF"/>
                </a:solidFill>
                <a:ea typeface="Gmarket Sans Bold"/>
              </a:rPr>
              <a:t>프로젝트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00" y="4699000"/>
            <a:ext cx="15722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300">
                <a:solidFill>
                  <a:srgbClr val="08F397"/>
                </a:solidFill>
                <a:ea typeface="Gmarket Sans Light"/>
              </a:rPr>
              <a:t>하이테크</a:t>
            </a:r>
            <a:r>
              <a:rPr lang="en-US" sz="3000" b="0" i="0" u="none" strike="noStrike" spc="-300">
                <a:solidFill>
                  <a:srgbClr val="08F397"/>
                </a:solidFill>
                <a:latin typeface="Gmarket Sans Light"/>
              </a:rPr>
              <a:t> _ </a:t>
            </a:r>
            <a:r>
              <a:rPr lang="ko-KR" sz="3000" b="0" i="0" u="none" strike="noStrike" spc="-300">
                <a:solidFill>
                  <a:srgbClr val="08F397"/>
                </a:solidFill>
                <a:ea typeface="Gmarket Sans Light"/>
              </a:rPr>
              <a:t>신성진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40000">
            <a:off x="15671800" y="-571500"/>
            <a:ext cx="3365500" cy="613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673100"/>
            <a:ext cx="9347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80000">
            <a:off x="12839700" y="-2197100"/>
            <a:ext cx="3848100" cy="5054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8500" y="1219200"/>
            <a:ext cx="59055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83830"/>
              </a:lnSpc>
            </a:pP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최종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요구사항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명세서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2641600"/>
            <a:ext cx="7112000" cy="711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6400" y="72771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200">
                <a:solidFill>
                  <a:srgbClr val="FFFFFF"/>
                </a:solidFill>
                <a:ea typeface="Gmarket Sans Medium"/>
              </a:rPr>
              <a:t>부가</a:t>
            </a:r>
            <a:r>
              <a:rPr lang="en-US" sz="2300" b="0" i="0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Gmarket Sans Medium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2800" y="72771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300" spc="-200" dirty="0">
                <a:solidFill>
                  <a:srgbClr val="FFFFFF"/>
                </a:solidFill>
                <a:latin typeface="Gmarket Sans Medium"/>
              </a:rPr>
              <a:t>뷰어　기능</a:t>
            </a:r>
            <a:endParaRPr lang="ko-KR" sz="2300" b="0" i="0" u="none" strike="noStrike" spc="-200" dirty="0">
              <a:solidFill>
                <a:srgbClr val="FFFFFF"/>
              </a:solidFill>
              <a:ea typeface="Gmarket Sa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6400" y="43942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200">
                <a:solidFill>
                  <a:srgbClr val="FFFFFF"/>
                </a:solidFill>
                <a:ea typeface="Gmarket Sans Medium"/>
              </a:rPr>
              <a:t>메인</a:t>
            </a:r>
            <a:r>
              <a:rPr lang="en-US" sz="2300" b="0" i="0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Gmarket Sans Medium"/>
              </a:rPr>
              <a:t>화면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10100" y="4394200"/>
            <a:ext cx="223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200">
                <a:solidFill>
                  <a:srgbClr val="FFFFFF"/>
                </a:solidFill>
                <a:ea typeface="Gmarket Sans Medium"/>
              </a:rPr>
              <a:t>디테일</a:t>
            </a:r>
            <a:r>
              <a:rPr lang="en-US" sz="2300" b="0" i="0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Gmarket Sans Medium"/>
              </a:rPr>
              <a:t>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53400" y="2908300"/>
            <a:ext cx="317500" cy="45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4049F5"/>
                </a:solidFill>
                <a:latin typeface="Gmarket Sans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07400" y="3441700"/>
            <a:ext cx="67818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'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지금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핫한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' + '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실시간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랭킹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'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섹션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53400" y="4622800"/>
            <a:ext cx="317500" cy="45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8F397"/>
                </a:solidFill>
                <a:latin typeface="Gmarket Sans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07400" y="5156200"/>
            <a:ext cx="67818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작품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　</a:t>
            </a: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상세　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정보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댓글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CRUD +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좋아요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시스템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53400" y="6337300"/>
            <a:ext cx="317500" cy="45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049F5"/>
                </a:solidFill>
                <a:latin typeface="Gmarket Sans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07400" y="6883400"/>
            <a:ext cx="67818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－　</a:t>
            </a:r>
            <a:r>
              <a:rPr lang="ko-KR" altLang="en-US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에피소드（회차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）　－＞　뷰어（　읽기　）　기능</a:t>
            </a:r>
            <a:endParaRPr lang="ko-KR" sz="2200" b="0" i="0" u="none" strike="noStrike" spc="-200" dirty="0">
              <a:solidFill>
                <a:srgbClr val="595959">
                  <a:alpha val="80000"/>
                </a:srgbClr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191500" y="8039100"/>
            <a:ext cx="317500" cy="45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8F397"/>
                </a:solidFill>
                <a:latin typeface="Gmarket Sans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45500" y="8572500"/>
            <a:ext cx="67818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자체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로그인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+ </a:t>
            </a:r>
            <a:r>
              <a:rPr lang="en-US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Kakao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소셜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로그인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사용자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권한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관리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시스템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463488"/>
            <a:ext cx="6853053" cy="8755366"/>
          </a:xfrm>
          <a:prstGeom prst="rect">
            <a:avLst/>
          </a:prstGeom>
          <a:effectLst>
            <a:outerShdw dist="169878" dir="13140000">
              <a:srgbClr val="4049F5">
                <a:alpha val="10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06" y="1463488"/>
            <a:ext cx="6853053" cy="8755366"/>
          </a:xfrm>
          <a:prstGeom prst="rect">
            <a:avLst/>
          </a:prstGeom>
          <a:effectLst>
            <a:outerShdw dist="169878" dir="13140000">
              <a:srgbClr val="08F397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673100"/>
            <a:ext cx="7607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600000">
            <a:off x="-1435100" y="-584200"/>
            <a:ext cx="2387600" cy="435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460000">
            <a:off x="17486742" y="2057399"/>
            <a:ext cx="46990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2654300"/>
            <a:ext cx="33909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1250950"/>
            <a:ext cx="2019300" cy="201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9800" y="2654300"/>
            <a:ext cx="33909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106" y="1272174"/>
            <a:ext cx="2044700" cy="204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09900" y="4470706"/>
            <a:ext cx="43307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endParaRPr lang="ko-KR" sz="3400" b="0" i="0" u="none" strike="noStrike" spc="-300" dirty="0">
              <a:solidFill>
                <a:srgbClr val="08F397"/>
              </a:solidFill>
              <a:ea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69812" y="4470706"/>
            <a:ext cx="43307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endParaRPr lang="ko-KR" sz="3400" b="0" i="0" u="none" strike="noStrike" spc="-300" dirty="0">
              <a:solidFill>
                <a:srgbClr val="4049F5"/>
              </a:solidFill>
              <a:ea typeface="Gmarket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55900" y="5130800"/>
            <a:ext cx="47117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endParaRPr lang="en-US" sz="2300" b="0" i="0" u="none" strike="noStrike" spc="-200" dirty="0">
              <a:solidFill>
                <a:srgbClr val="4049F5"/>
              </a:solidFill>
              <a:latin typeface="Gmarket Sa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33023" y="302032"/>
            <a:ext cx="8978900" cy="84865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83830"/>
              </a:lnSpc>
            </a:pPr>
            <a:r>
              <a:rPr lang="en-US" sz="5000" b="0" i="0" u="none" strike="noStrike" spc="-500" dirty="0">
                <a:solidFill>
                  <a:srgbClr val="4049F5"/>
                </a:solidFill>
                <a:latin typeface="Gmarket Sans Bold"/>
              </a:rPr>
              <a:t>DB ER </a:t>
            </a:r>
            <a:r>
              <a:rPr lang="ko-KR" sz="5000" b="0" i="0" u="none" strike="noStrike" spc="-500" dirty="0">
                <a:solidFill>
                  <a:srgbClr val="4049F5"/>
                </a:solidFill>
                <a:ea typeface="Gmarket Sans Bold"/>
              </a:rPr>
              <a:t>다이어그램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1150" y="5143500"/>
            <a:ext cx="47117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endParaRPr lang="ko-KR" sz="2300" b="0" i="0" u="none" strike="noStrike" spc="-200" dirty="0">
              <a:solidFill>
                <a:srgbClr val="4049F5"/>
              </a:solidFill>
              <a:ea typeface="Gmarket Sans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8255A8-0DDF-44C4-B551-E000444E76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004" y="673100"/>
            <a:ext cx="6611273" cy="95203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696606-E107-4588-B4E9-33B908013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4214" y="1514529"/>
            <a:ext cx="5268060" cy="49251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3AE09C-9BA0-40BD-8E0E-D46D8A4C8E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66429" y="1330138"/>
            <a:ext cx="5668166" cy="8755366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CF57342-F340-47F5-B4C9-C42592ABE20D}"/>
              </a:ext>
            </a:extLst>
          </p:cNvPr>
          <p:cNvSpPr/>
          <p:nvPr/>
        </p:nvSpPr>
        <p:spPr>
          <a:xfrm>
            <a:off x="6924214" y="6591300"/>
            <a:ext cx="5268060" cy="3464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책</a:t>
            </a:r>
            <a:r>
              <a:rPr lang="en-US" altLang="ko-KR" b="1" dirty="0"/>
              <a:t>(BOOKS/BOOK)</a:t>
            </a:r>
            <a:r>
              <a:rPr lang="ko-KR" altLang="en-US" b="1" dirty="0"/>
              <a:t>과 관련된 정보를 관리합니다</a:t>
            </a:r>
            <a:r>
              <a:rPr lang="en-US" altLang="ko-KR" b="1" dirty="0"/>
              <a:t>. 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사용자</a:t>
            </a:r>
            <a:r>
              <a:rPr lang="en-US" altLang="ko-KR" b="1" dirty="0"/>
              <a:t>(USER/USERS/TBL_MEMBER)</a:t>
            </a:r>
            <a:r>
              <a:rPr lang="ko-KR" altLang="en-US" b="1" dirty="0"/>
              <a:t>의 활동</a:t>
            </a:r>
            <a:r>
              <a:rPr lang="en-US" altLang="ko-KR" b="1" dirty="0"/>
              <a:t>(</a:t>
            </a:r>
            <a:r>
              <a:rPr lang="ko-KR" altLang="en-US" b="1" dirty="0"/>
              <a:t>댓글</a:t>
            </a:r>
            <a:r>
              <a:rPr lang="en-US" altLang="ko-KR" b="1" dirty="0"/>
              <a:t>, </a:t>
            </a:r>
            <a:r>
              <a:rPr lang="ko-KR" altLang="en-US" b="1" dirty="0"/>
              <a:t>좋아요</a:t>
            </a:r>
            <a:r>
              <a:rPr lang="en-US" altLang="ko-KR" b="1" dirty="0"/>
              <a:t>, </a:t>
            </a:r>
            <a:r>
              <a:rPr lang="ko-KR" altLang="en-US" b="1" dirty="0"/>
              <a:t>조회</a:t>
            </a:r>
            <a:r>
              <a:rPr lang="en-US" altLang="ko-KR" b="1" dirty="0"/>
              <a:t>, </a:t>
            </a:r>
            <a:r>
              <a:rPr lang="ko-KR" altLang="en-US" b="1" dirty="0"/>
              <a:t>열람 등</a:t>
            </a:r>
            <a:r>
              <a:rPr lang="en-US" altLang="ko-KR" b="1" dirty="0"/>
              <a:t>)</a:t>
            </a:r>
            <a:r>
              <a:rPr lang="ko-KR" altLang="en-US" b="1" dirty="0"/>
              <a:t>을 기록하는 데이터베이스 구조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600" y="3670300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19600" y="47879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시연</a:t>
            </a:r>
            <a:endParaRPr lang="en-US" altLang="ko-KR" sz="5300" spc="-500" dirty="0">
              <a:solidFill>
                <a:srgbClr val="08F397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0428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3403" y="4140889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19600" y="47879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5300" b="0" i="0" u="none" strike="noStrike" spc="-500" dirty="0">
              <a:solidFill>
                <a:srgbClr val="08F397"/>
              </a:solidFill>
              <a:latin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91D89-C0D6-483E-A594-3925D91D6A42}"/>
              </a:ext>
            </a:extLst>
          </p:cNvPr>
          <p:cNvSpPr txBox="1"/>
          <p:nvPr/>
        </p:nvSpPr>
        <p:spPr>
          <a:xfrm>
            <a:off x="3878847" y="17145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개선 사항</a:t>
            </a:r>
            <a:endParaRPr lang="en-US" sz="5300" b="0" i="0" u="none" strike="noStrike" spc="-500" dirty="0">
              <a:solidFill>
                <a:srgbClr val="08F397"/>
              </a:solidFill>
              <a:latin typeface="Gmarket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6961E-F17E-4722-B3AC-2296BB652BD3}"/>
              </a:ext>
            </a:extLst>
          </p:cNvPr>
          <p:cNvSpPr txBox="1"/>
          <p:nvPr/>
        </p:nvSpPr>
        <p:spPr>
          <a:xfrm>
            <a:off x="3733800" y="27813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수정 기한 </a:t>
            </a:r>
            <a:r>
              <a:rPr lang="en-US" altLang="ko-KR" sz="5300" b="0" i="0" u="none" strike="noStrike" spc="-500" dirty="0">
                <a:solidFill>
                  <a:srgbClr val="08F397"/>
                </a:solidFill>
                <a:latin typeface="Gmarket Sans Bold"/>
              </a:rPr>
              <a:t>: ~ 07.12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검색기능</a:t>
            </a:r>
            <a:endParaRPr lang="en-US" altLang="ko-KR" sz="5300" spc="-500" dirty="0">
              <a:solidFill>
                <a:srgbClr val="08F397"/>
              </a:solidFill>
              <a:latin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최근 본 목록</a:t>
            </a:r>
            <a:endParaRPr lang="en-US" altLang="ko-KR" sz="5300" b="0" i="0" u="none" strike="noStrike" spc="-500" dirty="0">
              <a:solidFill>
                <a:srgbClr val="08F397"/>
              </a:solidFill>
              <a:latin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뷰어　내　</a:t>
            </a:r>
            <a:r>
              <a:rPr lang="ko-KR" altLang="en-US" sz="5300" spc="-500" dirty="0" err="1">
                <a:solidFill>
                  <a:srgbClr val="08F397"/>
                </a:solidFill>
                <a:latin typeface="Gmarket Sans Bold"/>
              </a:rPr>
              <a:t>다음화／이전화기능</a:t>
            </a:r>
            <a:endParaRPr lang="en-US" altLang="ko-KR" sz="5300" b="0" i="0" u="none" strike="noStrike" spc="-500" dirty="0">
              <a:solidFill>
                <a:srgbClr val="08F397"/>
              </a:solidFill>
              <a:latin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댓글 작성기능</a:t>
            </a:r>
            <a:endParaRPr lang="en-US" altLang="ko-KR" sz="5300" spc="-500" dirty="0">
              <a:solidFill>
                <a:srgbClr val="08F397"/>
              </a:solidFill>
              <a:latin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좋아요 기능</a:t>
            </a:r>
            <a:endParaRPr lang="en-US" altLang="ko-KR" sz="5300" b="0" i="0" u="none" strike="noStrike" spc="-500" dirty="0">
              <a:solidFill>
                <a:srgbClr val="08F397"/>
              </a:solidFill>
              <a:latin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 err="1">
                <a:solidFill>
                  <a:srgbClr val="08F397"/>
                </a:solidFill>
                <a:latin typeface="Gmarket Sans Bold"/>
              </a:rPr>
              <a:t>중간관리자（작가）기능</a:t>
            </a:r>
            <a:endParaRPr lang="en-US" altLang="ko-KR" sz="5300" b="0" i="0" u="none" strike="noStrike" spc="-500" dirty="0">
              <a:solidFill>
                <a:srgbClr val="08F397"/>
              </a:solidFill>
              <a:latin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300" spc="-500" dirty="0" err="1">
                <a:solidFill>
                  <a:srgbClr val="08F397"/>
                </a:solidFill>
                <a:latin typeface="Gmarket Sans Bold"/>
              </a:rPr>
              <a:t>Ａｄｍｉｎ관리자</a:t>
            </a: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　이벤트　페이지　관리　기능</a:t>
            </a:r>
            <a:endParaRPr lang="en-US" altLang="ko-KR" sz="5300" b="0" i="0" u="none" strike="noStrike" spc="-500" dirty="0">
              <a:solidFill>
                <a:srgbClr val="08F397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5260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" y="6350000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35289" y="274321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후기</a:t>
            </a:r>
            <a:endParaRPr lang="en-US" sz="5300" b="0" i="0" u="none" strike="noStrike" spc="-500" dirty="0">
              <a:solidFill>
                <a:srgbClr val="08F397"/>
              </a:solidFill>
              <a:latin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0B60B-0267-493B-A425-BFF9FBD18959}"/>
              </a:ext>
            </a:extLst>
          </p:cNvPr>
          <p:cNvSpPr txBox="1"/>
          <p:nvPr/>
        </p:nvSpPr>
        <p:spPr>
          <a:xfrm>
            <a:off x="4235289" y="4760406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기능　하나　만들　때마다</a:t>
            </a:r>
            <a:br>
              <a:rPr lang="en-US" altLang="ko-KR" sz="5300" spc="-500" dirty="0">
                <a:solidFill>
                  <a:srgbClr val="08F397"/>
                </a:solidFill>
                <a:latin typeface="Gmarket Sans Bold"/>
              </a:rPr>
            </a:b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저장　＝　시간</a:t>
            </a:r>
            <a:endParaRPr lang="en-US" sz="5300" b="0" i="0" u="none" strike="noStrike" spc="-500" dirty="0">
              <a:solidFill>
                <a:srgbClr val="08F397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46641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600" y="3670300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19600" y="47879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300" b="0" i="0" u="none" strike="noStrike" spc="-500">
                <a:solidFill>
                  <a:srgbClr val="08F397"/>
                </a:solidFill>
                <a:latin typeface="Gmarket Sans Bold"/>
              </a:rPr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96466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600" y="3670300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19600" y="51943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300" b="0" i="0" u="none" strike="noStrike" spc="-500" dirty="0">
                <a:solidFill>
                  <a:srgbClr val="08F397"/>
                </a:solidFill>
                <a:latin typeface="Gmarket Sans Bold"/>
              </a:rPr>
              <a:t> </a:t>
            </a:r>
            <a:r>
              <a:rPr lang="ko-KR" sz="5300" b="0" i="0" u="none" strike="noStrike" spc="-500" dirty="0">
                <a:solidFill>
                  <a:srgbClr val="08F397"/>
                </a:solidFill>
                <a:ea typeface="Gmarket Sans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0">
            <a:off x="17145000" y="-1320800"/>
            <a:ext cx="3365500" cy="613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60000">
            <a:off x="-1765300" y="7747000"/>
            <a:ext cx="2959100" cy="389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9000" y="431800"/>
            <a:ext cx="16230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목차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32131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700" y="2578100"/>
            <a:ext cx="6921500" cy="469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프로젝트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" y="3365500"/>
            <a:ext cx="689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프로젝트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목표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개발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환경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- UI/UX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내용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6845300"/>
            <a:ext cx="68453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9000" y="6223000"/>
            <a:ext cx="6934200" cy="469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개발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환경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및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아키텍처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000" y="7010400"/>
            <a:ext cx="6908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IDE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및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빌드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도구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웹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서버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DB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스키마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패키지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구조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3213100"/>
            <a:ext cx="68453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953500" y="2578100"/>
            <a:ext cx="6921500" cy="469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주요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기능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요약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3500" y="3365500"/>
            <a:ext cx="689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메인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페이지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디테일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페이지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부가</a:t>
            </a:r>
            <a:r>
              <a:rPr lang="en-US" sz="2000" b="0" i="0" u="none" strike="noStrike" spc="-100" dirty="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 dirty="0">
                <a:solidFill>
                  <a:srgbClr val="4049F5"/>
                </a:solidFill>
                <a:ea typeface="Gmarket Sans Light"/>
              </a:rPr>
              <a:t>기능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6845300"/>
            <a:ext cx="68453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940800" y="6223000"/>
            <a:ext cx="6934200" cy="469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시스템</a:t>
            </a:r>
            <a:r>
              <a:rPr lang="en-US" sz="2600" b="0" i="0" u="none" strike="noStrike">
                <a:solidFill>
                  <a:srgbClr val="4049F5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4049F5"/>
                </a:solidFill>
                <a:ea typeface="Gmarket Sans Medium"/>
              </a:rPr>
              <a:t>흐름도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40800" y="7010400"/>
            <a:ext cx="6908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사용자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흐름도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주요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기능</a:t>
            </a: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연계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4049F5"/>
                </a:solidFill>
                <a:latin typeface="Gmarket Sans Light"/>
              </a:rPr>
              <a:t>- DB </a:t>
            </a:r>
            <a:r>
              <a:rPr lang="ko-KR" sz="2000" b="0" i="0" u="none" strike="noStrike" spc="-100">
                <a:solidFill>
                  <a:srgbClr val="4049F5"/>
                </a:solidFill>
                <a:ea typeface="Gmarket Sans Light"/>
              </a:rPr>
              <a:t>연동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60000">
            <a:off x="7941524" y="1161807"/>
            <a:ext cx="10693400" cy="1403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73100"/>
            <a:ext cx="8788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560000">
            <a:off x="5245100" y="-2032000"/>
            <a:ext cx="30734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06000" y="1219200"/>
            <a:ext cx="74676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83830"/>
              </a:lnSpc>
            </a:pP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프로젝트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3187751"/>
            <a:ext cx="68072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4049F5"/>
                </a:solidFill>
                <a:latin typeface="Gmarket Sans Bold"/>
              </a:rPr>
              <a:t>KakaoPage </a:t>
            </a: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클로닝</a:t>
            </a:r>
            <a:r>
              <a:rPr lang="en-US" sz="31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프로젝트</a:t>
            </a:r>
            <a:r>
              <a:rPr lang="en-US" sz="31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00" y="4114851"/>
            <a:ext cx="67818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본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프로젝트는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기존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en-US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KakaoPage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의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메인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및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디테일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을</a:t>
            </a: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Cloning</a:t>
            </a: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하고 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UI/UX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를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따라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하는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것을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목표로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합니다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. </a:t>
            </a:r>
            <a:b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</a:b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기존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시스템을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통해 어느 부분이 북 리딩 플랫폼으로서 훌륭한 </a:t>
            </a:r>
            <a:r>
              <a:rPr lang="ko-KR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사용자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경험을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가지고 있는지 알아보고자 합니다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.</a:t>
            </a:r>
            <a:endParaRPr lang="en-US" sz="2200" spc="-200" dirty="0">
              <a:solidFill>
                <a:srgbClr val="595959">
                  <a:alpha val="80000"/>
                </a:srgbClr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b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</a:b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따라서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, </a:t>
            </a: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본 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Cloning</a:t>
            </a:r>
            <a:r>
              <a:rPr lang="ko-KR" altLang="en-US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프로젝트를 통해 원하는 책과 사람들이 많이 읽는 책들을 플랫폼 내 여러 기능들을 통해 접하고 볼 수 있는 웹 사이트 구현이 목표입니다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.</a:t>
            </a:r>
            <a:endParaRPr lang="en-US" sz="2200" b="0" i="0" u="none" strike="noStrike" spc="-200" dirty="0">
              <a:solidFill>
                <a:srgbClr val="595959">
                  <a:alpha val="80000"/>
                </a:srgbClr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66400" y="4035663"/>
            <a:ext cx="68072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FFFFFF"/>
                </a:solidFill>
                <a:ea typeface="Gmarket Sans Bold"/>
              </a:rPr>
              <a:t>주요</a:t>
            </a:r>
            <a:r>
              <a:rPr lang="en-US" sz="3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3100" b="0" i="0" u="none" strike="noStrike" dirty="0">
                <a:solidFill>
                  <a:srgbClr val="FFFFFF"/>
                </a:solidFill>
                <a:ea typeface="Gmarket Sans Bold"/>
              </a:rPr>
              <a:t>추가</a:t>
            </a:r>
            <a:r>
              <a:rPr lang="en-US" sz="3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3100" b="0" i="0" u="none" strike="noStrike" dirty="0">
                <a:solidFill>
                  <a:srgbClr val="FFFFFF"/>
                </a:solidFill>
                <a:ea typeface="Gmarket Sans Bold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6282" y="5076367"/>
            <a:ext cx="67818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실시간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랭킹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시스템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상세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페이지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댓글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기능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도입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좋아요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기능</a:t>
            </a:r>
            <a:r>
              <a:rPr lang="en-US" sz="2200" b="0" i="0" u="none" strike="noStrike" spc="-200" dirty="0">
                <a:solidFill>
                  <a:srgbClr val="FFFFFF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FFFFFF">
                    <a:alpha val="80000"/>
                  </a:srgbClr>
                </a:solidFill>
                <a:ea typeface="Gmarket Sans Medium"/>
              </a:rPr>
              <a:t>구현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600" y="3670300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48504" y="1309741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기존 페이지  와  </a:t>
            </a:r>
            <a:r>
              <a:rPr lang="en-US" altLang="ko-KR" sz="5300" spc="-500" dirty="0">
                <a:solidFill>
                  <a:srgbClr val="08F397"/>
                </a:solidFill>
                <a:latin typeface="Gmarket Sans Bold"/>
              </a:rPr>
              <a:t>CLONE</a:t>
            </a: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페이지 비교 예시</a:t>
            </a:r>
            <a:endParaRPr lang="en-US" altLang="ko-KR" sz="5300" spc="-500" dirty="0">
              <a:solidFill>
                <a:srgbClr val="08F397"/>
              </a:solidFill>
              <a:latin typeface="Gmarket Sans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20200A-6D66-4158-A1A5-DC4AFBBF1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09" y="3043697"/>
            <a:ext cx="7155554" cy="7243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4551D0-0520-4FE5-B7B1-0F08BEB1A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093" y="3043697"/>
            <a:ext cx="9057907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4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040000">
            <a:off x="-584200" y="1346200"/>
            <a:ext cx="3619500" cy="660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40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673100"/>
            <a:ext cx="76073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86200" y="1689100"/>
            <a:ext cx="74676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83830"/>
              </a:lnSpc>
            </a:pPr>
            <a:r>
              <a:rPr lang="ko-KR" sz="5000" b="0" i="0" u="none" strike="noStrike" spc="-500" dirty="0">
                <a:solidFill>
                  <a:srgbClr val="4049F5"/>
                </a:solidFill>
                <a:ea typeface="Gmarket Sans Bold"/>
              </a:rPr>
              <a:t>주요</a:t>
            </a:r>
            <a:r>
              <a:rPr lang="en-US" sz="5000" b="0" i="0" u="none" strike="noStrike" spc="-500" dirty="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 dirty="0">
                <a:solidFill>
                  <a:srgbClr val="4049F5"/>
                </a:solidFill>
                <a:ea typeface="Gmarket Sans Bold"/>
              </a:rPr>
              <a:t>기능</a:t>
            </a:r>
            <a:r>
              <a:rPr lang="en-US" sz="5000" b="0" i="0" u="none" strike="noStrike" spc="-500" dirty="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 dirty="0">
                <a:solidFill>
                  <a:srgbClr val="4049F5"/>
                </a:solidFill>
                <a:ea typeface="Gmarket Sans Bold"/>
              </a:rPr>
              <a:t>요약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62900" y="3484218"/>
            <a:ext cx="9486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4049F5"/>
                </a:solidFill>
                <a:ea typeface="Gmarket Sans Bold"/>
              </a:rPr>
              <a:t>’</a:t>
            </a:r>
            <a:r>
              <a:rPr lang="ko-KR" altLang="en-US" sz="3100" b="0" i="0" u="none" strike="noStrike" dirty="0">
                <a:solidFill>
                  <a:srgbClr val="4049F5"/>
                </a:solidFill>
                <a:ea typeface="Gmarket Sans Bold"/>
              </a:rPr>
              <a:t>지금 </a:t>
            </a:r>
            <a:r>
              <a:rPr lang="ko-KR" altLang="en-US" sz="3100" b="0" i="0" u="none" strike="noStrike" dirty="0" err="1">
                <a:solidFill>
                  <a:srgbClr val="4049F5"/>
                </a:solidFill>
                <a:ea typeface="Gmarket Sans Bold"/>
              </a:rPr>
              <a:t>핫한</a:t>
            </a:r>
            <a:r>
              <a:rPr lang="en-US" altLang="ko-KR" sz="3100" b="0" i="0" u="none" strike="noStrike" dirty="0">
                <a:solidFill>
                  <a:srgbClr val="4049F5"/>
                </a:solidFill>
                <a:ea typeface="Gmarket Sans Bold"/>
              </a:rPr>
              <a:t>’, ‘</a:t>
            </a:r>
            <a:r>
              <a:rPr lang="ko-KR" altLang="en-US" sz="3100" b="0" i="0" u="none" strike="noStrike" dirty="0">
                <a:solidFill>
                  <a:srgbClr val="4049F5"/>
                </a:solidFill>
                <a:ea typeface="Gmarket Sans Bold"/>
              </a:rPr>
              <a:t>실시간 랭킹＇</a:t>
            </a:r>
            <a:endParaRPr lang="en-US" altLang="ko-KR" sz="3200" spc="-200" dirty="0">
              <a:solidFill>
                <a:srgbClr val="595959">
                  <a:alpha val="80000"/>
                </a:srgbClr>
              </a:solidFill>
              <a:ea typeface="Gmarket Sa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72400" y="4382053"/>
            <a:ext cx="94615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FontTx/>
              <a:buChar char="-"/>
            </a:pPr>
            <a:endParaRPr lang="en-US" altLang="ko-KR" sz="2200" spc="-200" dirty="0">
              <a:solidFill>
                <a:srgbClr val="595959">
                  <a:alpha val="80000"/>
                </a:srgbClr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62900" y="6171649"/>
            <a:ext cx="9486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 dirty="0">
                <a:solidFill>
                  <a:srgbClr val="4049F5"/>
                </a:solidFill>
                <a:ea typeface="Gmarket Sans Bold"/>
              </a:rPr>
              <a:t>작품 상세정보 제공</a:t>
            </a:r>
            <a:endParaRPr lang="ko-KR" sz="3100" b="0" i="0" u="none" strike="noStrike" dirty="0">
              <a:solidFill>
                <a:srgbClr val="4049F5"/>
              </a:solidFill>
              <a:ea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62900" y="7429500"/>
            <a:ext cx="94615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100" dirty="0">
                <a:solidFill>
                  <a:srgbClr val="4049F5"/>
                </a:solidFill>
                <a:ea typeface="Gmarket Sans Bold"/>
              </a:rPr>
              <a:t>에피소드를 통한 뷰어 기능</a:t>
            </a:r>
            <a:endParaRPr lang="ko-KR" altLang="ko-KR" sz="3100" dirty="0">
              <a:solidFill>
                <a:srgbClr val="4049F5"/>
              </a:solidFill>
              <a:ea typeface="Gmarket Sans Bold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F67E81F-105B-4A8F-B557-3B38859BE717}"/>
              </a:ext>
            </a:extLst>
          </p:cNvPr>
          <p:cNvSpPr txBox="1"/>
          <p:nvPr/>
        </p:nvSpPr>
        <p:spPr>
          <a:xfrm>
            <a:off x="7962900" y="5472598"/>
            <a:ext cx="9486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solidFill>
                  <a:srgbClr val="4049F5"/>
                </a:solidFill>
                <a:ea typeface="Gmarket Sans Bold"/>
              </a:rPr>
              <a:t>로고 </a:t>
            </a:r>
            <a:r>
              <a:rPr lang="ko-KR" altLang="en-US" sz="3200" dirty="0" err="1">
                <a:solidFill>
                  <a:srgbClr val="4049F5"/>
                </a:solidFill>
                <a:ea typeface="Gmarket Sans Bold"/>
              </a:rPr>
              <a:t>클릭시</a:t>
            </a:r>
            <a:r>
              <a:rPr lang="ko-KR" altLang="en-US" sz="3200" dirty="0">
                <a:solidFill>
                  <a:srgbClr val="4049F5"/>
                </a:solidFill>
                <a:ea typeface="Gmarket Sans Bold"/>
              </a:rPr>
              <a:t> 홈 화면 복귀</a:t>
            </a:r>
            <a:endParaRPr lang="en-US" altLang="ko-KR" sz="3200" spc="-200" dirty="0">
              <a:solidFill>
                <a:srgbClr val="595959">
                  <a:alpha val="80000"/>
                </a:srgbClr>
              </a:solidFill>
              <a:ea typeface="Gmarket Sans Medium"/>
            </a:endParaRPr>
          </a:p>
          <a:p>
            <a:pPr>
              <a:lnSpc>
                <a:spcPct val="116199"/>
              </a:lnSpc>
            </a:pPr>
            <a:endParaRPr lang="en-US" altLang="ko-KR" sz="3200" spc="-200" dirty="0">
              <a:solidFill>
                <a:srgbClr val="595959">
                  <a:alpha val="80000"/>
                </a:srgbClr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759200"/>
            <a:ext cx="77724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673100"/>
            <a:ext cx="10947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80000">
            <a:off x="12839700" y="-2197100"/>
            <a:ext cx="3848100" cy="505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020000">
            <a:off x="8547100" y="8229600"/>
            <a:ext cx="3365500" cy="6134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19200"/>
            <a:ext cx="59055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83830"/>
              </a:lnSpc>
            </a:pP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개발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환경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및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아키텍처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300" y="3937000"/>
            <a:ext cx="7239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4049F5"/>
                </a:solidFill>
                <a:latin typeface="Gmarket Sans Bold"/>
              </a:rPr>
              <a:t>IDE </a:t>
            </a: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및</a:t>
            </a:r>
            <a:r>
              <a:rPr lang="en-US" sz="25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빌드</a:t>
            </a:r>
            <a:r>
              <a:rPr lang="en-US" sz="25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도구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4610100"/>
            <a:ext cx="72390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IDE: Eclipse 24.12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빌드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도구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: Maven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언어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: Java 11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00" y="3759200"/>
            <a:ext cx="7823200" cy="2768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40900" y="3937000"/>
            <a:ext cx="7239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웹</a:t>
            </a:r>
            <a:r>
              <a:rPr lang="en-US" sz="25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서버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40900" y="4610100"/>
            <a:ext cx="72390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Apache Tomcat 10.1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Spring Framework (MVC)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JSP, HTML5/CSS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6883400"/>
            <a:ext cx="7823200" cy="2768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4300" y="7061200"/>
            <a:ext cx="7239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4049F5"/>
                </a:solidFill>
                <a:latin typeface="Gmarket Sans Bold"/>
              </a:rPr>
              <a:t>DB </a:t>
            </a: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스키마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00" y="7747000"/>
            <a:ext cx="72390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주요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테이블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: USERS, BOOK, BOARD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관계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테이블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: COMMENTS, RECENT_VIEW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기타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: BOOK_LIKE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300" y="6883400"/>
            <a:ext cx="7823200" cy="276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740900" y="7061200"/>
            <a:ext cx="7239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패키지</a:t>
            </a:r>
            <a:r>
              <a:rPr lang="en-US" sz="25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49F5"/>
                </a:solidFill>
                <a:ea typeface="Gmarket Sans Bold"/>
              </a:rPr>
              <a:t>구조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40900" y="7747000"/>
            <a:ext cx="72390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SPRING-MVC 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패턴</a:t>
            </a:r>
            <a:endParaRPr lang="en-US" sz="2200" b="0" i="0" u="none" strike="noStrike" spc="-200" dirty="0">
              <a:solidFill>
                <a:srgbClr val="595959">
                  <a:alpha val="80000"/>
                </a:srgbClr>
              </a:solidFill>
              <a:latin typeface="Gmarket Sans Medium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  <a:ea typeface="Gmarket Sans Medium"/>
              </a:rPr>
              <a:t>- MYBA</a:t>
            </a:r>
            <a:r>
              <a:rPr lang="en-US" altLang="ko-KR" sz="2200" spc="-200" dirty="0">
                <a:solidFill>
                  <a:srgbClr val="595959">
                    <a:alpha val="80000"/>
                  </a:srgbClr>
                </a:solidFill>
                <a:latin typeface="Gmarket Sans Medium"/>
                <a:ea typeface="Gmarket Sans Medium"/>
              </a:rPr>
              <a:t>TIS</a:t>
            </a:r>
            <a:endParaRPr lang="ko-KR" sz="2200" b="0" i="0" u="none" strike="noStrike" spc="-200" dirty="0">
              <a:solidFill>
                <a:srgbClr val="595959">
                  <a:alpha val="80000"/>
                </a:srgbClr>
              </a:solidFill>
              <a:ea typeface="Gmarket Sans Medium"/>
            </a:endParaRP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endParaRPr lang="ko-KR" sz="2200" b="0" i="0" u="none" strike="noStrike" spc="-200" dirty="0">
              <a:solidFill>
                <a:srgbClr val="595959">
                  <a:alpha val="80000"/>
                </a:srgbClr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600" y="3670300"/>
            <a:ext cx="223139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17170400" y="3263900"/>
            <a:ext cx="469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17056100" y="9398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-1689100" y="7962900"/>
            <a:ext cx="3365500" cy="613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-3073400" y="-1803400"/>
            <a:ext cx="46990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19600" y="4787900"/>
            <a:ext cx="9169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300" spc="-500" dirty="0">
                <a:solidFill>
                  <a:srgbClr val="08F397"/>
                </a:solidFill>
                <a:latin typeface="Gmarket Sans Bold"/>
              </a:rPr>
              <a:t>시스템 흐름도</a:t>
            </a:r>
            <a:endParaRPr lang="en-US" altLang="ko-KR" sz="5300" spc="-500" dirty="0">
              <a:solidFill>
                <a:srgbClr val="08F397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542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673100"/>
            <a:ext cx="10947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80000">
            <a:off x="12839700" y="-2527300"/>
            <a:ext cx="3848100" cy="505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020000">
            <a:off x="11112500" y="8077200"/>
            <a:ext cx="3365500" cy="6134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8500" y="1219200"/>
            <a:ext cx="59055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83830"/>
              </a:lnSpc>
            </a:pP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초기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요구사항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명세서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5092700"/>
            <a:ext cx="1752600" cy="175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5575300"/>
            <a:ext cx="800100" cy="800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7556500"/>
            <a:ext cx="17526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8039100"/>
            <a:ext cx="774700" cy="774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2641600"/>
            <a:ext cx="17526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2959100"/>
            <a:ext cx="1104900" cy="1104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6000" y="2971800"/>
            <a:ext cx="13728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4049F5"/>
                </a:solidFill>
                <a:ea typeface="Gmarket Sans Bold"/>
              </a:rPr>
              <a:t>메인</a:t>
            </a:r>
            <a:r>
              <a:rPr lang="en-US" sz="27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700" b="0" i="0" u="none" strike="noStrike">
                <a:solidFill>
                  <a:srgbClr val="4049F5"/>
                </a:solidFill>
                <a:ea typeface="Gmarket Sans Bold"/>
              </a:rPr>
              <a:t>화면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6000" y="3683000"/>
            <a:ext cx="137160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로그인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/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회원가입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진입점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altLang="en-US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지금핫한</a:t>
            </a:r>
            <a:r>
              <a:rPr lang="en-US" alt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, 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실시간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랭킹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422900"/>
            <a:ext cx="13728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4049F5"/>
                </a:solidFill>
                <a:ea typeface="Gmarket Sans Bold"/>
              </a:rPr>
              <a:t>디테일</a:t>
            </a:r>
            <a:r>
              <a:rPr lang="en-US" sz="27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700" b="0" i="0" u="none" strike="noStrike">
                <a:solidFill>
                  <a:srgbClr val="4049F5"/>
                </a:solidFill>
                <a:ea typeface="Gmarket Sans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6000" y="6134100"/>
            <a:ext cx="137160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작품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정보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(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제목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,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작가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, </a:t>
            </a:r>
            <a:r>
              <a:rPr lang="ko-KR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회차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,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이미지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)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표시</a:t>
            </a: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댓글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목록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출력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및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작성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기능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구현</a:t>
            </a:r>
            <a:endParaRPr lang="en-US" altLang="ko-KR" sz="2200" b="0" i="0" u="none" strike="noStrike" spc="-200" dirty="0">
              <a:solidFill>
                <a:srgbClr val="595959">
                  <a:alpha val="80000"/>
                </a:srgbClr>
              </a:solidFill>
              <a:latin typeface="+mn-ea"/>
            </a:endParaRP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（</a:t>
            </a:r>
            <a:r>
              <a:rPr lang="ko-KR" altLang="en-US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에피소드）회차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　기능을　통해　뷰어　</a:t>
            </a:r>
            <a:r>
              <a:rPr lang="ko-KR" altLang="en-US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기능（책</a:t>
            </a:r>
            <a:r>
              <a:rPr lang="ko-KR" alt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　읽기）</a:t>
            </a:r>
            <a:endParaRPr lang="ko-KR" sz="2200" b="0" i="0" u="none" strike="noStrike" spc="-200" dirty="0">
              <a:solidFill>
                <a:srgbClr val="595959">
                  <a:alpha val="80000"/>
                </a:srgbClr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56000" y="7874000"/>
            <a:ext cx="13728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4049F5"/>
                </a:solidFill>
                <a:ea typeface="Gmarket Sans Bold"/>
              </a:rPr>
              <a:t>시스템</a:t>
            </a:r>
            <a:r>
              <a:rPr lang="en-US" sz="27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2700" b="0" i="0" u="none" strike="noStrike">
                <a:solidFill>
                  <a:srgbClr val="4049F5"/>
                </a:solidFill>
                <a:ea typeface="Gmarket Sans Bold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56000" y="8597900"/>
            <a:ext cx="137160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사용자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 err="1">
                <a:solidFill>
                  <a:srgbClr val="595959">
                    <a:alpha val="80000"/>
                  </a:srgbClr>
                </a:solidFill>
                <a:latin typeface="+mn-ea"/>
              </a:rPr>
              <a:t>입력값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검증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로직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- DB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연동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(JDBC, DAO/Service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계층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 </a:t>
            </a:r>
            <a:r>
              <a:rPr lang="ko-KR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활용</a:t>
            </a:r>
            <a:r>
              <a:rPr lang="en-US" sz="2200" b="0" i="0" u="none" strike="noStrike" spc="-200" dirty="0">
                <a:solidFill>
                  <a:srgbClr val="595959">
                    <a:alpha val="80000"/>
                  </a:srgbClr>
                </a:solidFill>
                <a:latin typeface="+mn-ea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673100"/>
            <a:ext cx="10947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80000">
            <a:off x="12839700" y="-2197100"/>
            <a:ext cx="3848100" cy="505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020000">
            <a:off x="8547100" y="8229600"/>
            <a:ext cx="3365500" cy="613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6248400"/>
            <a:ext cx="1244600" cy="59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19200"/>
            <a:ext cx="59055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83830"/>
              </a:lnSpc>
            </a:pP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변경된</a:t>
            </a:r>
            <a:r>
              <a:rPr lang="en-US" sz="5000" b="0" i="0" u="none" strike="noStrike" spc="-500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5000" b="0" i="0" u="none" strike="noStrike" spc="-500">
                <a:solidFill>
                  <a:srgbClr val="4049F5"/>
                </a:solidFill>
                <a:ea typeface="Gmarket Sans Bold"/>
              </a:rPr>
              <a:t>요구사항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628900"/>
            <a:ext cx="5816600" cy="3378200"/>
          </a:xfrm>
          <a:prstGeom prst="rect">
            <a:avLst/>
          </a:prstGeom>
          <a:effectLst>
            <a:outerShdw blurRad="21360" dir="6180000">
              <a:srgbClr val="4049F5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200" y="2628900"/>
            <a:ext cx="5816600" cy="3378200"/>
          </a:xfrm>
          <a:prstGeom prst="rect">
            <a:avLst/>
          </a:prstGeom>
          <a:effectLst>
            <a:outerShdw blurRad="21360" dir="6180000">
              <a:srgbClr val="08F397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485900" y="7061200"/>
            <a:ext cx="68072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기존</a:t>
            </a:r>
            <a:r>
              <a:rPr lang="en-US" sz="31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요구사항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600" y="7988300"/>
            <a:ext cx="67818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자체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로그인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/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회원가입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시스템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기본적인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사용자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인증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권한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관리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세션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로그인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상태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유지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보안을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위한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비밀번호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암호화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7061200"/>
            <a:ext cx="68072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신규</a:t>
            </a:r>
            <a:r>
              <a:rPr lang="en-US" sz="3100" b="0" i="0" u="none" strike="noStrike">
                <a:solidFill>
                  <a:srgbClr val="4049F5"/>
                </a:solidFill>
                <a:latin typeface="Gmarket Sans Bold"/>
              </a:rPr>
              <a:t> </a:t>
            </a: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요구사항</a:t>
            </a:r>
            <a:r>
              <a:rPr lang="en-US" sz="3100" b="0" i="0" u="none" strike="noStrike">
                <a:solidFill>
                  <a:srgbClr val="4049F5"/>
                </a:solidFill>
                <a:latin typeface="Gmarket Sans Bold"/>
              </a:rPr>
              <a:t>: Kakao </a:t>
            </a:r>
            <a:r>
              <a:rPr lang="ko-KR" sz="3100" b="0" i="0" u="none" strike="noStrike">
                <a:solidFill>
                  <a:srgbClr val="4049F5"/>
                </a:solidFill>
                <a:ea typeface="Gmarket Sans Bold"/>
              </a:rPr>
              <a:t>로그인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07600" y="7988300"/>
            <a:ext cx="67818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Kakao OAuth2.0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클라이언트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통합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소셜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로그인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버튼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UI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추가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토큰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인증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시스템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-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사용자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프로필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정보</a:t>
            </a:r>
            <a:r>
              <a:rPr lang="en-US" sz="2200" b="0" i="0" u="none" strike="noStrike" spc="-200">
                <a:solidFill>
                  <a:srgbClr val="595959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200" b="0" i="0" u="none" strike="noStrike" spc="-200">
                <a:solidFill>
                  <a:srgbClr val="595959">
                    <a:alpha val="80000"/>
                  </a:srgbClr>
                </a:solidFill>
                <a:ea typeface="Gmarket Sans Medium"/>
              </a:rPr>
              <a:t>동기화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553</Words>
  <Application>Microsoft Office PowerPoint</Application>
  <PresentationFormat>사용자 지정</PresentationFormat>
  <Paragraphs>107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Gmarket Sans Light</vt:lpstr>
      <vt:lpstr>Gmarket Sans Medium</vt:lpstr>
      <vt:lpstr>Calibri</vt:lpstr>
      <vt:lpstr>Arial</vt:lpstr>
      <vt:lpstr>Gmarket Sans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신성진</cp:lastModifiedBy>
  <cp:revision>51</cp:revision>
  <dcterms:created xsi:type="dcterms:W3CDTF">2006-08-16T00:00:00Z</dcterms:created>
  <dcterms:modified xsi:type="dcterms:W3CDTF">2025-07-02T00:22:07Z</dcterms:modified>
</cp:coreProperties>
</file>